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259" r:id="rId3"/>
  </p:sldIdLst>
  <p:sldSz cx="12192000" cy="6858000"/>
  <p:notesSz cx="6797675" cy="9928225"/>
  <p:defaultTextStyle>
    <a:defPPr>
      <a:defRPr lang="ru-RU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16" autoAdjust="0"/>
    <p:restoredTop sz="94660"/>
  </p:normalViewPr>
  <p:slideViewPr>
    <p:cSldViewPr snapToGrid="0">
      <p:cViewPr>
        <p:scale>
          <a:sx n="60" d="100"/>
          <a:sy n="60" d="100"/>
        </p:scale>
        <p:origin x="564" y="6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3F3D3D15-7D28-4A3F-808A-554B363600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462B36-5CE6-4B54-91A6-94C7473925AF}" type="datetimeFigureOut">
              <a:rPr lang="ru-RU"/>
              <a:pPr>
                <a:defRPr/>
              </a:pPr>
              <a:t>12.01.2023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8B7C2C07-FAD5-4585-A006-15279D3FCD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90C30C9E-4AAC-4814-BC4D-808F3FBDE3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3C33D00-A3F9-435E-B19F-E25E564E4FD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774896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68DEC5DA-6C4B-45CF-A672-51996D7B3A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B6BC6A2-8CC8-4830-951E-B0B43E216549}" type="datetimeFigureOut">
              <a:rPr lang="ru-RU"/>
              <a:pPr>
                <a:defRPr/>
              </a:pPr>
              <a:t>12.01.2023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7E966C5C-5C9A-4A07-AEBC-B750AFF36D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4057A7FE-FB77-4A08-A50E-3066A7CDE8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2A6F9E9-64A3-424F-AE36-832862FABB1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3342444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9DD56F13-DC71-41DF-8F86-2EC47BD721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C7A350A-C50C-4E3D-B0FB-1F2524573D2A}" type="datetimeFigureOut">
              <a:rPr lang="ru-RU"/>
              <a:pPr>
                <a:defRPr/>
              </a:pPr>
              <a:t>12.01.2023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9B2CF3A1-9DA9-47FC-9075-5D72A944AB1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4B016073-16E4-41F3-98AE-E9EA35C2C4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8C5C69-BB90-4FC9-AD22-51A3D4611D7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2759083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3">
            <a:extLst>
              <a:ext uri="{FF2B5EF4-FFF2-40B4-BE49-F238E27FC236}">
                <a16:creationId xmlns:a16="http://schemas.microsoft.com/office/drawing/2014/main" id="{DDDB062F-6460-4235-82CD-1BD1557134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98D6DB-DFCA-472A-BCF1-FBD907AA865C}" type="datetimeFigureOut">
              <a:rPr lang="ru-RU"/>
              <a:pPr>
                <a:defRPr/>
              </a:pPr>
              <a:t>12.01.2023</a:t>
            </a:fld>
            <a:endParaRPr lang="ru-RU"/>
          </a:p>
        </p:txBody>
      </p:sp>
      <p:sp>
        <p:nvSpPr>
          <p:cNvPr id="6" name="Нижний колонтитул 4">
            <a:extLst>
              <a:ext uri="{FF2B5EF4-FFF2-40B4-BE49-F238E27FC236}">
                <a16:creationId xmlns:a16="http://schemas.microsoft.com/office/drawing/2014/main" id="{13D7CB92-EAA8-43FB-B7D4-1B706990F0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>
            <a:extLst>
              <a:ext uri="{FF2B5EF4-FFF2-40B4-BE49-F238E27FC236}">
                <a16:creationId xmlns:a16="http://schemas.microsoft.com/office/drawing/2014/main" id="{F3ED485D-06E7-4874-AAD1-6E5A1232D9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B5EFFBA-7EA3-4139-B24F-A9E430358D6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4121597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3">
            <a:extLst>
              <a:ext uri="{FF2B5EF4-FFF2-40B4-BE49-F238E27FC236}">
                <a16:creationId xmlns:a16="http://schemas.microsoft.com/office/drawing/2014/main" id="{33BF6CFF-A5EF-4B30-9DDD-A6C7266E2A7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C4086B7-27ED-42D7-9342-A37464C95C3D}" type="datetimeFigureOut">
              <a:rPr lang="ru-RU"/>
              <a:pPr>
                <a:defRPr/>
              </a:pPr>
              <a:t>12.01.2023</a:t>
            </a:fld>
            <a:endParaRPr lang="ru-RU"/>
          </a:p>
        </p:txBody>
      </p:sp>
      <p:sp>
        <p:nvSpPr>
          <p:cNvPr id="8" name="Нижний колонтитул 4">
            <a:extLst>
              <a:ext uri="{FF2B5EF4-FFF2-40B4-BE49-F238E27FC236}">
                <a16:creationId xmlns:a16="http://schemas.microsoft.com/office/drawing/2014/main" id="{7182E0FD-F639-43B6-82AD-2F24E79CC6F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5">
            <a:extLst>
              <a:ext uri="{FF2B5EF4-FFF2-40B4-BE49-F238E27FC236}">
                <a16:creationId xmlns:a16="http://schemas.microsoft.com/office/drawing/2014/main" id="{61D46333-5080-4236-9570-56B267AA4D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CD00176-3E3C-4E6E-8221-5A7F7122421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9302294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3">
            <a:extLst>
              <a:ext uri="{FF2B5EF4-FFF2-40B4-BE49-F238E27FC236}">
                <a16:creationId xmlns:a16="http://schemas.microsoft.com/office/drawing/2014/main" id="{0B95CA6C-1BF4-43BE-B5CD-FC882F183F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23C2799-6610-4539-875E-88D8324C3B5B}" type="datetimeFigureOut">
              <a:rPr lang="ru-RU"/>
              <a:pPr>
                <a:defRPr/>
              </a:pPr>
              <a:t>12.01.2023</a:t>
            </a:fld>
            <a:endParaRPr lang="ru-RU"/>
          </a:p>
        </p:txBody>
      </p:sp>
      <p:sp>
        <p:nvSpPr>
          <p:cNvPr id="4" name="Нижний колонтитул 4">
            <a:extLst>
              <a:ext uri="{FF2B5EF4-FFF2-40B4-BE49-F238E27FC236}">
                <a16:creationId xmlns:a16="http://schemas.microsoft.com/office/drawing/2014/main" id="{2DD59459-0A9C-460C-8004-5C506B9FAC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5">
            <a:extLst>
              <a:ext uri="{FF2B5EF4-FFF2-40B4-BE49-F238E27FC236}">
                <a16:creationId xmlns:a16="http://schemas.microsoft.com/office/drawing/2014/main" id="{14C353BE-280C-4C0A-91AB-C893C95968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D7365A-6A17-452E-B1B8-4BBB3B03E5F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1002158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>
            <a:extLst>
              <a:ext uri="{FF2B5EF4-FFF2-40B4-BE49-F238E27FC236}">
                <a16:creationId xmlns:a16="http://schemas.microsoft.com/office/drawing/2014/main" id="{BCF16413-A99D-45C2-AD29-3E7E8ED23B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FD83243-8B1F-4128-BBD7-4B3F8B58428A}" type="datetimeFigureOut">
              <a:rPr lang="ru-RU"/>
              <a:pPr>
                <a:defRPr/>
              </a:pPr>
              <a:t>12.01.2023</a:t>
            </a:fld>
            <a:endParaRPr lang="ru-RU"/>
          </a:p>
        </p:txBody>
      </p:sp>
      <p:sp>
        <p:nvSpPr>
          <p:cNvPr id="3" name="Нижний колонтитул 4">
            <a:extLst>
              <a:ext uri="{FF2B5EF4-FFF2-40B4-BE49-F238E27FC236}">
                <a16:creationId xmlns:a16="http://schemas.microsoft.com/office/drawing/2014/main" id="{FF8C5C90-1FB0-4FAB-9397-A6A8596C07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5">
            <a:extLst>
              <a:ext uri="{FF2B5EF4-FFF2-40B4-BE49-F238E27FC236}">
                <a16:creationId xmlns:a16="http://schemas.microsoft.com/office/drawing/2014/main" id="{52C7F2A7-E7CC-47B6-A57C-1B7FA630CB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7D4CB0E-62EC-495F-AB46-EF927E2DA0B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0334524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3">
            <a:extLst>
              <a:ext uri="{FF2B5EF4-FFF2-40B4-BE49-F238E27FC236}">
                <a16:creationId xmlns:a16="http://schemas.microsoft.com/office/drawing/2014/main" id="{16676E72-7D24-4C11-B7DA-4D88E46012D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E26E30B-2047-4A5E-B3A5-CE5D185BE96C}" type="datetimeFigureOut">
              <a:rPr lang="ru-RU"/>
              <a:pPr>
                <a:defRPr/>
              </a:pPr>
              <a:t>12.01.2023</a:t>
            </a:fld>
            <a:endParaRPr lang="ru-RU"/>
          </a:p>
        </p:txBody>
      </p:sp>
      <p:sp>
        <p:nvSpPr>
          <p:cNvPr id="6" name="Нижний колонтитул 4">
            <a:extLst>
              <a:ext uri="{FF2B5EF4-FFF2-40B4-BE49-F238E27FC236}">
                <a16:creationId xmlns:a16="http://schemas.microsoft.com/office/drawing/2014/main" id="{457DFD93-4FED-4FC4-AB58-C3DB3802A0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>
            <a:extLst>
              <a:ext uri="{FF2B5EF4-FFF2-40B4-BE49-F238E27FC236}">
                <a16:creationId xmlns:a16="http://schemas.microsoft.com/office/drawing/2014/main" id="{09B7C821-45FF-4FCB-9D0C-27526DA5C5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CC9B5DC-BCD5-4A21-801C-A90653F398E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698653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3">
            <a:extLst>
              <a:ext uri="{FF2B5EF4-FFF2-40B4-BE49-F238E27FC236}">
                <a16:creationId xmlns:a16="http://schemas.microsoft.com/office/drawing/2014/main" id="{660D642E-1FBD-4BA8-8C3D-56BE28E02C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42CEF29-7351-421E-B9CA-1B12961D6EE1}" type="datetimeFigureOut">
              <a:rPr lang="ru-RU"/>
              <a:pPr>
                <a:defRPr/>
              </a:pPr>
              <a:t>12.01.2023</a:t>
            </a:fld>
            <a:endParaRPr lang="ru-RU"/>
          </a:p>
        </p:txBody>
      </p:sp>
      <p:sp>
        <p:nvSpPr>
          <p:cNvPr id="6" name="Нижний колонтитул 4">
            <a:extLst>
              <a:ext uri="{FF2B5EF4-FFF2-40B4-BE49-F238E27FC236}">
                <a16:creationId xmlns:a16="http://schemas.microsoft.com/office/drawing/2014/main" id="{5BF46C9A-6E41-49C0-A0C4-0F916A7B10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>
            <a:extLst>
              <a:ext uri="{FF2B5EF4-FFF2-40B4-BE49-F238E27FC236}">
                <a16:creationId xmlns:a16="http://schemas.microsoft.com/office/drawing/2014/main" id="{8F675409-6FDF-46E1-958E-357D9D586B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574BFC-6F00-40A5-9025-9E53E3639BC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1901211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568EC762-B424-4464-B54A-F7024C76FE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9780E49-F274-40FE-ABC4-8E44906227C8}" type="datetimeFigureOut">
              <a:rPr lang="ru-RU"/>
              <a:pPr>
                <a:defRPr/>
              </a:pPr>
              <a:t>12.01.2023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CBD85AD4-BEDA-4139-BBB7-AE30FF51CD0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E290B490-8250-4B33-9BA0-00D55BF769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EEB258D-4D8C-47C0-B584-C7756CE1F0C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8998641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EE614534-5E6A-4D4D-A734-C07C5A6101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4339E20-0203-47A5-B431-6105BA8F5FD9}" type="datetimeFigureOut">
              <a:rPr lang="ru-RU"/>
              <a:pPr>
                <a:defRPr/>
              </a:pPr>
              <a:t>12.01.2023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D68F32C1-86EE-418A-B911-8F6ECF39FC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3CE6DC8A-105E-4435-9971-E8B2058A3A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B6ED4A3-5D46-4036-A100-4E3A35F0B33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4224194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>
            <a:extLst>
              <a:ext uri="{FF2B5EF4-FFF2-40B4-BE49-F238E27FC236}">
                <a16:creationId xmlns:a16="http://schemas.microsoft.com/office/drawing/2014/main" id="{37038CCE-E81F-4799-972C-48DE0E188FDC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/>
              <a:t>Образец заголовка</a:t>
            </a:r>
          </a:p>
        </p:txBody>
      </p:sp>
      <p:sp>
        <p:nvSpPr>
          <p:cNvPr id="1027" name="Текст 2">
            <a:extLst>
              <a:ext uri="{FF2B5EF4-FFF2-40B4-BE49-F238E27FC236}">
                <a16:creationId xmlns:a16="http://schemas.microsoft.com/office/drawing/2014/main" id="{4CDCA1AA-3CF7-409C-B31E-75BC95A4F9FE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/>
              <a:t>Образец текста</a:t>
            </a:r>
          </a:p>
          <a:p>
            <a:pPr lvl="1"/>
            <a:r>
              <a:rPr lang="ru-RU" altLang="ru-RU"/>
              <a:t>Второй уровень</a:t>
            </a:r>
          </a:p>
          <a:p>
            <a:pPr lvl="2"/>
            <a:r>
              <a:rPr lang="ru-RU" altLang="ru-RU"/>
              <a:t>Третий уровень</a:t>
            </a:r>
          </a:p>
          <a:p>
            <a:pPr lvl="3"/>
            <a:r>
              <a:rPr lang="ru-RU" altLang="ru-RU"/>
              <a:t>Четвертый уровень</a:t>
            </a:r>
          </a:p>
          <a:p>
            <a:pPr lvl="4"/>
            <a:r>
              <a:rPr lang="ru-RU" alt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75A32783-D03E-40FA-8729-C65736E7D86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1BBDC43E-3BDA-4E39-9BF3-024E7E9F5418}" type="datetimeFigureOut">
              <a:rPr lang="ru-RU"/>
              <a:pPr>
                <a:defRPr/>
              </a:pPr>
              <a:t>12.01.2023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59E70A04-E77A-4088-8EE0-74C60F77AD7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74FCC48B-3FDD-4B6C-8C06-638A14ADB92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EACDF9D8-6159-468C-BE60-5AF4E95B8FD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eg"/><Relationship Id="rId3" Type="http://schemas.openxmlformats.org/officeDocument/2006/relationships/hyperlink" Target="&#1080;&#1089;&#1087;&#1099;&#1090;&#1072;&#1085;&#1080;&#1077;%20&#1059;&#1042;&#1043;.mp4" TargetMode="External"/><Relationship Id="rId7" Type="http://schemas.openxmlformats.org/officeDocument/2006/relationships/hyperlink" Target="https://disk.yandex.ru/d/fDbyXQ557dL81g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5" Type="http://schemas.openxmlformats.org/officeDocument/2006/relationships/image" Target="../media/image3.jpeg"/><Relationship Id="rId4" Type="http://schemas.openxmlformats.org/officeDocument/2006/relationships/image" Target="../media/image2.png"/><Relationship Id="rId9" Type="http://schemas.openxmlformats.org/officeDocument/2006/relationships/image" Target="../media/image6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jpeg"/><Relationship Id="rId13" Type="http://schemas.openxmlformats.org/officeDocument/2006/relationships/image" Target="../media/image18.png"/><Relationship Id="rId3" Type="http://schemas.openxmlformats.org/officeDocument/2006/relationships/image" Target="../media/image8.png"/><Relationship Id="rId7" Type="http://schemas.openxmlformats.org/officeDocument/2006/relationships/image" Target="../media/image12.jpeg"/><Relationship Id="rId12" Type="http://schemas.openxmlformats.org/officeDocument/2006/relationships/image" Target="../media/image17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jpeg"/><Relationship Id="rId11" Type="http://schemas.openxmlformats.org/officeDocument/2006/relationships/image" Target="../media/image16.png"/><Relationship Id="rId5" Type="http://schemas.openxmlformats.org/officeDocument/2006/relationships/image" Target="../media/image10.png"/><Relationship Id="rId10" Type="http://schemas.openxmlformats.org/officeDocument/2006/relationships/image" Target="../media/image15.png"/><Relationship Id="rId4" Type="http://schemas.openxmlformats.org/officeDocument/2006/relationships/image" Target="../media/image9.png"/><Relationship Id="rId9" Type="http://schemas.openxmlformats.org/officeDocument/2006/relationships/image" Target="../media/image14.png"/><Relationship Id="rId14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4">
            <a:extLst>
              <a:ext uri="{FF2B5EF4-FFF2-40B4-BE49-F238E27FC236}">
                <a16:creationId xmlns:a16="http://schemas.microsoft.com/office/drawing/2014/main" id="{12ED1DCE-8707-4277-836C-57671DFBCD0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640"/>
          <a:stretch>
            <a:fillRect/>
          </a:stretch>
        </p:blipFill>
        <p:spPr bwMode="auto">
          <a:xfrm>
            <a:off x="10679113" y="263525"/>
            <a:ext cx="1139825" cy="1014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Прямоугольник 2">
            <a:hlinkClick r:id="rId3" action="ppaction://hlinkfile"/>
            <a:extLst>
              <a:ext uri="{FF2B5EF4-FFF2-40B4-BE49-F238E27FC236}">
                <a16:creationId xmlns:a16="http://schemas.microsoft.com/office/drawing/2014/main" id="{E4A3DC5B-26FA-4091-B6B1-6745CBF267C9}"/>
              </a:ext>
            </a:extLst>
          </p:cNvPr>
          <p:cNvSpPr/>
          <p:nvPr/>
        </p:nvSpPr>
        <p:spPr>
          <a:xfrm>
            <a:off x="1949220" y="542895"/>
            <a:ext cx="7436722" cy="400110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 defTabSz="914184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b="1" dirty="0">
                <a:ln w="11430"/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Arial"/>
              </a:rPr>
              <a:t>МОБИЛЬНЫЙ ВАЛКОВЫЙ ГРОХОТ УМС-ВГ 10-4-18</a:t>
            </a:r>
          </a:p>
        </p:txBody>
      </p:sp>
      <p:sp>
        <p:nvSpPr>
          <p:cNvPr id="2052" name="Прямоугольник 53">
            <a:extLst>
              <a:ext uri="{FF2B5EF4-FFF2-40B4-BE49-F238E27FC236}">
                <a16:creationId xmlns:a16="http://schemas.microsoft.com/office/drawing/2014/main" id="{54A650DF-C9F8-4E3A-83A0-8581D40B2DD5}"/>
              </a:ext>
            </a:extLst>
          </p:cNvPr>
          <p:cNvSpPr>
            <a:spLocks noChangeArrowheads="1"/>
          </p:cNvSpPr>
          <p:nvPr/>
        </p:nvSpPr>
        <p:spPr bwMode="auto">
          <a:xfrm>
            <a:off x="4143375" y="201613"/>
            <a:ext cx="2630488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ru-RU" altLang="ru-RU" sz="1800" b="1">
                <a:solidFill>
                  <a:srgbClr val="FF0000"/>
                </a:solidFill>
              </a:rPr>
              <a:t>В НАЛИЧИИ НА СКЛАДЕ </a:t>
            </a:r>
          </a:p>
        </p:txBody>
      </p:sp>
      <p:pic>
        <p:nvPicPr>
          <p:cNvPr id="2053" name="Рисунок 54">
            <a:extLst>
              <a:ext uri="{FF2B5EF4-FFF2-40B4-BE49-F238E27FC236}">
                <a16:creationId xmlns:a16="http://schemas.microsoft.com/office/drawing/2014/main" id="{8BEAC87A-A9D1-4613-8E8E-74863D720E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4761" y="3009007"/>
            <a:ext cx="4596778" cy="26643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4" name="Прямоугольник 5">
            <a:extLst>
              <a:ext uri="{FF2B5EF4-FFF2-40B4-BE49-F238E27FC236}">
                <a16:creationId xmlns:a16="http://schemas.microsoft.com/office/drawing/2014/main" id="{164311EC-01B8-4C41-B391-F8D9B9A33F87}"/>
              </a:ext>
            </a:extLst>
          </p:cNvPr>
          <p:cNvSpPr>
            <a:spLocks noChangeArrowheads="1"/>
          </p:cNvSpPr>
          <p:nvPr/>
        </p:nvSpPr>
        <p:spPr bwMode="auto">
          <a:xfrm>
            <a:off x="458788" y="1450975"/>
            <a:ext cx="11274425" cy="1384995"/>
          </a:xfrm>
          <a:prstGeom prst="rect">
            <a:avLst/>
          </a:prstGeom>
          <a:solidFill>
            <a:srgbClr val="FFC000">
              <a:alpha val="69000"/>
            </a:srgbClr>
          </a:solidFill>
          <a:ln>
            <a:noFill/>
          </a:ln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ru-RU" altLang="ru-RU" sz="1200" b="1" dirty="0"/>
              <a:t>Предназначен для сортировки  и очистки вязких загрязненных фракций породы из основного перерабатываемого материала.</a:t>
            </a:r>
          </a:p>
          <a:p>
            <a:pPr algn="just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ru-RU" altLang="ru-RU" sz="1200" b="1" dirty="0"/>
              <a:t>Каждый ролик валкового грохота  включает в себя эллиптические шайбы из износостойкой стали </a:t>
            </a:r>
            <a:r>
              <a:rPr lang="ru-RU" altLang="ru-RU" sz="1200" b="1" dirty="0" err="1"/>
              <a:t>Magstrong</a:t>
            </a:r>
            <a:r>
              <a:rPr lang="ru-RU" altLang="ru-RU" sz="1200" b="1" dirty="0"/>
              <a:t> /</a:t>
            </a:r>
            <a:r>
              <a:rPr lang="ru-RU" altLang="ru-RU" sz="1200" b="1" dirty="0" err="1"/>
              <a:t>Hardox</a:t>
            </a:r>
            <a:r>
              <a:rPr lang="ru-RU" altLang="ru-RU" sz="1200" b="1" dirty="0"/>
              <a:t>, при вращении которых происходит сортировка материалов с высоким процентом содержания липких примесей и влаги.</a:t>
            </a:r>
          </a:p>
          <a:p>
            <a:pPr algn="just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ru-RU" altLang="ru-RU" sz="1200" b="1" dirty="0"/>
              <a:t>За счет программного управления движением роликов достигается наибольший эффект при разделении трудно сортируемых материалов за счет возможности плавной регулировки скорости, остановки и реверса на каждом каскаде (ярусе) в отдельности.</a:t>
            </a:r>
          </a:p>
          <a:p>
            <a:pPr algn="just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ru-RU" altLang="ru-RU" sz="1200" b="1" dirty="0"/>
              <a:t>Основным преимуществом валковых грохотов является то, что при необходимости предела сортировки от 50 до 150 мм мы можем загружать исходный материал, содержащий крупные куски (максимальная длина грани от 1100-1600 мм в зависимости от типоразмера грохота).</a:t>
            </a:r>
          </a:p>
        </p:txBody>
      </p:sp>
      <p:pic>
        <p:nvPicPr>
          <p:cNvPr id="2055" name="Рисунок 48">
            <a:extLst>
              <a:ext uri="{FF2B5EF4-FFF2-40B4-BE49-F238E27FC236}">
                <a16:creationId xmlns:a16="http://schemas.microsoft.com/office/drawing/2014/main" id="{7F985DE4-D536-4D51-98FE-A54DB7C49B1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61911" y="3009008"/>
            <a:ext cx="4542434" cy="36891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6" name="Рисунок 14">
            <a:extLst>
              <a:ext uri="{FF2B5EF4-FFF2-40B4-BE49-F238E27FC236}">
                <a16:creationId xmlns:a16="http://schemas.microsoft.com/office/drawing/2014/main" id="{4BBFAB20-C165-4129-84DA-509150B66DB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813" y="396875"/>
            <a:ext cx="912812" cy="912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Прямоугольник 3">
            <a:hlinkClick r:id="rId7"/>
            <a:extLst>
              <a:ext uri="{FF2B5EF4-FFF2-40B4-BE49-F238E27FC236}">
                <a16:creationId xmlns:a16="http://schemas.microsoft.com/office/drawing/2014/main" id="{6B66E64B-1025-4311-AFC1-DBD26864E9A4}"/>
              </a:ext>
            </a:extLst>
          </p:cNvPr>
          <p:cNvSpPr/>
          <p:nvPr/>
        </p:nvSpPr>
        <p:spPr>
          <a:xfrm>
            <a:off x="3469320" y="931376"/>
            <a:ext cx="417370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/>
              <a:t>https://disk.yandex.ru/d/fDbyXQ557dL81g</a:t>
            </a:r>
            <a:endParaRPr lang="ru-RU" dirty="0"/>
          </a:p>
        </p:txBody>
      </p:sp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98DAEB1F-E737-47D2-8AD4-4324143FA642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86604" y="4857512"/>
            <a:ext cx="1176259" cy="1631780"/>
          </a:xfrm>
          <a:prstGeom prst="rect">
            <a:avLst/>
          </a:prstGeom>
          <a:ln w="12700">
            <a:solidFill>
              <a:schemeClr val="tx1"/>
            </a:solidFill>
          </a:ln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B7ED43FB-CEC2-493E-B30E-B98E6C2B4205}"/>
              </a:ext>
            </a:extLst>
          </p:cNvPr>
          <p:cNvPicPr>
            <a:picLocks noChangeAspect="1"/>
          </p:cNvPicPr>
          <p:nvPr/>
        </p:nvPicPr>
        <p:blipFill rotWithShape="1"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290"/>
          <a:stretch/>
        </p:blipFill>
        <p:spPr>
          <a:xfrm>
            <a:off x="5422233" y="2977256"/>
            <a:ext cx="1882650" cy="2592769"/>
          </a:xfrm>
          <a:prstGeom prst="rect">
            <a:avLst/>
          </a:prstGeom>
          <a:ln w="12700">
            <a:solidFill>
              <a:schemeClr val="tx1"/>
            </a:solidFill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Рисунок 58">
            <a:extLst>
              <a:ext uri="{FF2B5EF4-FFF2-40B4-BE49-F238E27FC236}">
                <a16:creationId xmlns:a16="http://schemas.microsoft.com/office/drawing/2014/main" id="{66A9E17B-F9BA-4C46-A71A-2215E80DB65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1017939">
            <a:off x="4651375" y="696913"/>
            <a:ext cx="2868613" cy="1612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5" name="Рисунок 54">
            <a:extLst>
              <a:ext uri="{FF2B5EF4-FFF2-40B4-BE49-F238E27FC236}">
                <a16:creationId xmlns:a16="http://schemas.microsoft.com/office/drawing/2014/main" id="{09641AAA-CB74-425C-936A-12A35547172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993655">
            <a:off x="869950" y="3806825"/>
            <a:ext cx="2424113" cy="1350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6" name="Прямоугольник 6">
            <a:extLst>
              <a:ext uri="{FF2B5EF4-FFF2-40B4-BE49-F238E27FC236}">
                <a16:creationId xmlns:a16="http://schemas.microsoft.com/office/drawing/2014/main" id="{70464C76-CC4D-414E-8359-E1ED4DE6206A}"/>
              </a:ext>
            </a:extLst>
          </p:cNvPr>
          <p:cNvSpPr>
            <a:spLocks noChangeArrowheads="1"/>
          </p:cNvSpPr>
          <p:nvPr/>
        </p:nvSpPr>
        <p:spPr bwMode="auto">
          <a:xfrm>
            <a:off x="1676400" y="287338"/>
            <a:ext cx="601662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ru-RU" altLang="ru-RU" sz="2000" b="1"/>
              <a:t>Состав УМС-ВГ-10/4/18 на гусеничном ходу: </a:t>
            </a:r>
          </a:p>
        </p:txBody>
      </p:sp>
      <p:sp>
        <p:nvSpPr>
          <p:cNvPr id="3077" name="Прямоугольник 5">
            <a:extLst>
              <a:ext uri="{FF2B5EF4-FFF2-40B4-BE49-F238E27FC236}">
                <a16:creationId xmlns:a16="http://schemas.microsoft.com/office/drawing/2014/main" id="{F1553C55-23DD-40A6-A2C0-6A93C8FD22F4}"/>
              </a:ext>
            </a:extLst>
          </p:cNvPr>
          <p:cNvSpPr>
            <a:spLocks noChangeArrowheads="1"/>
          </p:cNvSpPr>
          <p:nvPr/>
        </p:nvSpPr>
        <p:spPr bwMode="auto">
          <a:xfrm>
            <a:off x="304800" y="947738"/>
            <a:ext cx="3884613" cy="1477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ru-RU" altLang="ru-RU" sz="1000" b="1"/>
              <a:t>1.Грохот-питатель валковый</a:t>
            </a:r>
          </a:p>
          <a:p>
            <a:pPr algn="just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ru-RU" altLang="ru-RU" sz="800" b="1"/>
              <a:t> </a:t>
            </a:r>
            <a:r>
              <a:rPr lang="ru-RU" altLang="ru-RU" sz="800"/>
              <a:t>Предназначен для сортировки  и очистки вязких загрязненных фракций породы из основного перерабатываемого материала.</a:t>
            </a:r>
          </a:p>
          <a:p>
            <a:pPr algn="just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ru-RU" altLang="ru-RU" sz="800"/>
              <a:t>Каждый ролик валкового грохота  включает в себя эллиптические шайбы из износостойкой стали Magstrong /Hardox, при вращении которых происходит сортировка материалов с высоким процентом содержания липких примесей и влаги.</a:t>
            </a:r>
          </a:p>
          <a:p>
            <a:pPr algn="just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ru-RU" altLang="ru-RU" sz="800"/>
              <a:t>За счет программного управления движением роликов достигается наибольший эффект при разделении трудно сортируемых материалов за счет возможности плавной регулировки скорости, остановки и реверса на каждом каскаде (ярусе) в отдельности.</a:t>
            </a:r>
          </a:p>
        </p:txBody>
      </p:sp>
      <p:pic>
        <p:nvPicPr>
          <p:cNvPr id="3078" name="Рисунок 49">
            <a:extLst>
              <a:ext uri="{FF2B5EF4-FFF2-40B4-BE49-F238E27FC236}">
                <a16:creationId xmlns:a16="http://schemas.microsoft.com/office/drawing/2014/main" id="{36AF791F-E065-4685-A4DB-FA2E3E700B6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725" y="2563813"/>
            <a:ext cx="1873250" cy="1017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9" name="Рисунок 50">
            <a:extLst>
              <a:ext uri="{FF2B5EF4-FFF2-40B4-BE49-F238E27FC236}">
                <a16:creationId xmlns:a16="http://schemas.microsoft.com/office/drawing/2014/main" id="{5ECD1179-8143-44BE-B5DD-82C5DED6D0E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617915">
            <a:off x="2139950" y="2509838"/>
            <a:ext cx="1962150" cy="811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80" name="Прямоугольник 53">
            <a:extLst>
              <a:ext uri="{FF2B5EF4-FFF2-40B4-BE49-F238E27FC236}">
                <a16:creationId xmlns:a16="http://schemas.microsoft.com/office/drawing/2014/main" id="{E744FBF0-E07E-4ACB-8136-ECE186DEE0AF}"/>
              </a:ext>
            </a:extLst>
          </p:cNvPr>
          <p:cNvSpPr>
            <a:spLocks noChangeArrowheads="1"/>
          </p:cNvSpPr>
          <p:nvPr/>
        </p:nvSpPr>
        <p:spPr bwMode="auto">
          <a:xfrm>
            <a:off x="304800" y="3717925"/>
            <a:ext cx="3351213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ru-RU" sz="1000" b="1"/>
              <a:t>2</a:t>
            </a:r>
            <a:r>
              <a:rPr lang="ru-RU" altLang="ru-RU" sz="1000" b="1"/>
              <a:t>. Транспортер  сбора подрешетного материала грохота </a:t>
            </a:r>
          </a:p>
        </p:txBody>
      </p:sp>
      <p:pic>
        <p:nvPicPr>
          <p:cNvPr id="3081" name="Рисунок 55">
            <a:extLst>
              <a:ext uri="{FF2B5EF4-FFF2-40B4-BE49-F238E27FC236}">
                <a16:creationId xmlns:a16="http://schemas.microsoft.com/office/drawing/2014/main" id="{6C99C2B0-E566-44C2-8E3A-5480EB74D07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62"/>
          <a:stretch>
            <a:fillRect/>
          </a:stretch>
        </p:blipFill>
        <p:spPr bwMode="auto">
          <a:xfrm>
            <a:off x="625475" y="5076825"/>
            <a:ext cx="2708275" cy="1073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82" name="Прямоугольник 56">
            <a:extLst>
              <a:ext uri="{FF2B5EF4-FFF2-40B4-BE49-F238E27FC236}">
                <a16:creationId xmlns:a16="http://schemas.microsoft.com/office/drawing/2014/main" id="{4C32D6FB-9853-4187-B262-020BA443A3AB}"/>
              </a:ext>
            </a:extLst>
          </p:cNvPr>
          <p:cNvSpPr>
            <a:spLocks noChangeArrowheads="1"/>
          </p:cNvSpPr>
          <p:nvPr/>
        </p:nvSpPr>
        <p:spPr bwMode="auto">
          <a:xfrm>
            <a:off x="4318000" y="944563"/>
            <a:ext cx="3754438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ru-RU" sz="1000" b="1"/>
              <a:t>3</a:t>
            </a:r>
            <a:r>
              <a:rPr lang="ru-RU" altLang="ru-RU" sz="1000" b="1"/>
              <a:t>. Боковой транспортер разгрузки отсева (карьерной мелочи) </a:t>
            </a:r>
          </a:p>
        </p:txBody>
      </p:sp>
      <p:pic>
        <p:nvPicPr>
          <p:cNvPr id="3083" name="Рисунок 57">
            <a:extLst>
              <a:ext uri="{FF2B5EF4-FFF2-40B4-BE49-F238E27FC236}">
                <a16:creationId xmlns:a16="http://schemas.microsoft.com/office/drawing/2014/main" id="{C6DCA9C8-832B-4CD2-9594-19A8A4371E0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13" t="8064" r="2757" b="6516"/>
          <a:stretch>
            <a:fillRect/>
          </a:stretch>
        </p:blipFill>
        <p:spPr bwMode="auto">
          <a:xfrm>
            <a:off x="4365625" y="2182813"/>
            <a:ext cx="3524250" cy="1011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84" name="Прямоугольник 59">
            <a:extLst>
              <a:ext uri="{FF2B5EF4-FFF2-40B4-BE49-F238E27FC236}">
                <a16:creationId xmlns:a16="http://schemas.microsoft.com/office/drawing/2014/main" id="{F5B38EF2-B6D0-4490-864A-EBD532CFC288}"/>
              </a:ext>
            </a:extLst>
          </p:cNvPr>
          <p:cNvSpPr>
            <a:spLocks noChangeArrowheads="1"/>
          </p:cNvSpPr>
          <p:nvPr/>
        </p:nvSpPr>
        <p:spPr bwMode="auto">
          <a:xfrm>
            <a:off x="4318000" y="3232150"/>
            <a:ext cx="3960813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ru-RU" sz="1000" b="1"/>
              <a:t>4</a:t>
            </a:r>
            <a:r>
              <a:rPr lang="ru-RU" altLang="ru-RU" sz="1000" b="1"/>
              <a:t>. Пластинчатый транспортер разгрузки надрешетного продукта </a:t>
            </a:r>
          </a:p>
        </p:txBody>
      </p:sp>
      <p:pic>
        <p:nvPicPr>
          <p:cNvPr id="3085" name="Рисунок 60">
            <a:extLst>
              <a:ext uri="{FF2B5EF4-FFF2-40B4-BE49-F238E27FC236}">
                <a16:creationId xmlns:a16="http://schemas.microsoft.com/office/drawing/2014/main" id="{1A431E3D-3E46-45F7-9AFD-99B35EC87C2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02" t="11095" r="5392" b="11092"/>
          <a:stretch>
            <a:fillRect/>
          </a:stretch>
        </p:blipFill>
        <p:spPr bwMode="auto">
          <a:xfrm>
            <a:off x="4383088" y="4392613"/>
            <a:ext cx="3489325" cy="1020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86" name="Прямоугольник 62">
            <a:extLst>
              <a:ext uri="{FF2B5EF4-FFF2-40B4-BE49-F238E27FC236}">
                <a16:creationId xmlns:a16="http://schemas.microsoft.com/office/drawing/2014/main" id="{7BD87559-80F4-417A-9ED5-A6FEC1D56D87}"/>
              </a:ext>
            </a:extLst>
          </p:cNvPr>
          <p:cNvSpPr>
            <a:spLocks noChangeArrowheads="1"/>
          </p:cNvSpPr>
          <p:nvPr/>
        </p:nvSpPr>
        <p:spPr bwMode="auto">
          <a:xfrm>
            <a:off x="8613775" y="679450"/>
            <a:ext cx="2263775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ru-RU" altLang="ru-RU" sz="1000" b="1"/>
              <a:t>6. Тележка на гусеничном ходу </a:t>
            </a:r>
          </a:p>
        </p:txBody>
      </p:sp>
      <p:pic>
        <p:nvPicPr>
          <p:cNvPr id="3087" name="Рисунок 63">
            <a:extLst>
              <a:ext uri="{FF2B5EF4-FFF2-40B4-BE49-F238E27FC236}">
                <a16:creationId xmlns:a16="http://schemas.microsoft.com/office/drawing/2014/main" id="{D7A2EDEE-8FDB-4B8B-96BC-8FEB13452A3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28075" y="1687513"/>
            <a:ext cx="2209800" cy="1085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88" name="Прямоугольник 64">
            <a:extLst>
              <a:ext uri="{FF2B5EF4-FFF2-40B4-BE49-F238E27FC236}">
                <a16:creationId xmlns:a16="http://schemas.microsoft.com/office/drawing/2014/main" id="{5FCF3250-0643-4517-A476-8B9E4E790A88}"/>
              </a:ext>
            </a:extLst>
          </p:cNvPr>
          <p:cNvSpPr>
            <a:spLocks noChangeArrowheads="1"/>
          </p:cNvSpPr>
          <p:nvPr/>
        </p:nvSpPr>
        <p:spPr bwMode="auto">
          <a:xfrm>
            <a:off x="8497888" y="957263"/>
            <a:ext cx="2678112" cy="585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ru-RU" altLang="ru-RU" sz="800"/>
              <a:t>В редукторе тележки на гусеничном ходу встроено тормозное устройство для стопорения вращения звездочки, которое управляется гидравлически.</a:t>
            </a:r>
          </a:p>
          <a:p>
            <a:pPr algn="just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ru-RU" altLang="ru-RU" sz="800"/>
              <a:t>В  гусеницах предусмотрено натяжное устройство. </a:t>
            </a:r>
          </a:p>
        </p:txBody>
      </p:sp>
      <p:pic>
        <p:nvPicPr>
          <p:cNvPr id="3089" name="Рисунок 55">
            <a:extLst>
              <a:ext uri="{FF2B5EF4-FFF2-40B4-BE49-F238E27FC236}">
                <a16:creationId xmlns:a16="http://schemas.microsoft.com/office/drawing/2014/main" id="{8BFA5A24-2B86-47E5-AB7A-3B38C80CDAB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91800" y="5033963"/>
            <a:ext cx="979488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90" name="Прямоугольник 56">
            <a:extLst>
              <a:ext uri="{FF2B5EF4-FFF2-40B4-BE49-F238E27FC236}">
                <a16:creationId xmlns:a16="http://schemas.microsoft.com/office/drawing/2014/main" id="{66C200DA-40A8-4557-88F4-0A9C6B64C224}"/>
              </a:ext>
            </a:extLst>
          </p:cNvPr>
          <p:cNvSpPr>
            <a:spLocks noChangeArrowheads="1"/>
          </p:cNvSpPr>
          <p:nvPr/>
        </p:nvSpPr>
        <p:spPr bwMode="auto">
          <a:xfrm>
            <a:off x="8582025" y="5300663"/>
            <a:ext cx="2166938" cy="33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ru-RU" altLang="ru-RU" sz="800"/>
              <a:t>Радиоуправление состоит из пульта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ru-RU" altLang="ru-RU" sz="800"/>
              <a:t> управления и приемника. </a:t>
            </a:r>
          </a:p>
        </p:txBody>
      </p:sp>
      <p:sp>
        <p:nvSpPr>
          <p:cNvPr id="3091" name="Прямоугольник 57">
            <a:extLst>
              <a:ext uri="{FF2B5EF4-FFF2-40B4-BE49-F238E27FC236}">
                <a16:creationId xmlns:a16="http://schemas.microsoft.com/office/drawing/2014/main" id="{70A35BFD-6A7D-4CBA-8B26-F8F5FD8F3A88}"/>
              </a:ext>
            </a:extLst>
          </p:cNvPr>
          <p:cNvSpPr>
            <a:spLocks noChangeArrowheads="1"/>
          </p:cNvSpPr>
          <p:nvPr/>
        </p:nvSpPr>
        <p:spPr bwMode="auto">
          <a:xfrm>
            <a:off x="8575675" y="5005388"/>
            <a:ext cx="1701800" cy="260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ru-RU" altLang="ru-RU" sz="1100" b="1"/>
              <a:t>8. Радиоуправление</a:t>
            </a:r>
          </a:p>
        </p:txBody>
      </p:sp>
      <p:sp>
        <p:nvSpPr>
          <p:cNvPr id="3092" name="Прямоугольник 59">
            <a:extLst>
              <a:ext uri="{FF2B5EF4-FFF2-40B4-BE49-F238E27FC236}">
                <a16:creationId xmlns:a16="http://schemas.microsoft.com/office/drawing/2014/main" id="{4AF51866-5F93-4123-8A97-A4BF341281A3}"/>
              </a:ext>
            </a:extLst>
          </p:cNvPr>
          <p:cNvSpPr>
            <a:spLocks noChangeArrowheads="1"/>
          </p:cNvSpPr>
          <p:nvPr/>
        </p:nvSpPr>
        <p:spPr bwMode="auto">
          <a:xfrm>
            <a:off x="4383088" y="5613400"/>
            <a:ext cx="1701800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ru-RU" altLang="ru-RU" sz="1100" b="1"/>
              <a:t>5. Гидрооборудование</a:t>
            </a:r>
          </a:p>
        </p:txBody>
      </p:sp>
      <p:sp>
        <p:nvSpPr>
          <p:cNvPr id="3093" name="Прямоугольник 60">
            <a:extLst>
              <a:ext uri="{FF2B5EF4-FFF2-40B4-BE49-F238E27FC236}">
                <a16:creationId xmlns:a16="http://schemas.microsoft.com/office/drawing/2014/main" id="{14148248-161A-4E79-A625-7B666D9097FD}"/>
              </a:ext>
            </a:extLst>
          </p:cNvPr>
          <p:cNvSpPr>
            <a:spLocks noChangeArrowheads="1"/>
          </p:cNvSpPr>
          <p:nvPr/>
        </p:nvSpPr>
        <p:spPr bwMode="auto">
          <a:xfrm>
            <a:off x="4365625" y="5916613"/>
            <a:ext cx="6888163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ru-RU" altLang="ru-RU" sz="900"/>
              <a:t>Включает в себя электро-гидравлическую станцию, состоящую из трех насосов, гидромоторы шасси, масло-бак и гидравлические линии. Предназначено для привода шасси. Управление с электрошкафа либо радиопульта. Мощность электродвигателя</a:t>
            </a:r>
          </a:p>
          <a:p>
            <a:pPr algn="just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ru-RU" altLang="ru-RU" sz="900"/>
              <a:t> (SEV-М3 280М-90kW-4pole-B35) станции – 90квт. </a:t>
            </a:r>
          </a:p>
          <a:p>
            <a:pPr algn="just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ru-RU" altLang="ru-RU" sz="900"/>
              <a:t>Давление до 380 Бар. Масса – 900кг. </a:t>
            </a:r>
          </a:p>
        </p:txBody>
      </p:sp>
      <p:sp>
        <p:nvSpPr>
          <p:cNvPr id="3094" name="Прямоугольник 61">
            <a:extLst>
              <a:ext uri="{FF2B5EF4-FFF2-40B4-BE49-F238E27FC236}">
                <a16:creationId xmlns:a16="http://schemas.microsoft.com/office/drawing/2014/main" id="{44213D8B-204B-4A5B-86EF-8252E2998C7A}"/>
              </a:ext>
            </a:extLst>
          </p:cNvPr>
          <p:cNvSpPr>
            <a:spLocks noChangeArrowheads="1"/>
          </p:cNvSpPr>
          <p:nvPr/>
        </p:nvSpPr>
        <p:spPr bwMode="auto">
          <a:xfrm>
            <a:off x="8575675" y="2941638"/>
            <a:ext cx="2160588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ru-RU" altLang="ru-RU" sz="1000" b="1"/>
              <a:t>7. Электрическое оборудование</a:t>
            </a:r>
          </a:p>
        </p:txBody>
      </p:sp>
      <p:sp>
        <p:nvSpPr>
          <p:cNvPr id="3095" name="Прямоугольник 62">
            <a:extLst>
              <a:ext uri="{FF2B5EF4-FFF2-40B4-BE49-F238E27FC236}">
                <a16:creationId xmlns:a16="http://schemas.microsoft.com/office/drawing/2014/main" id="{7EF827F1-FF97-4046-B038-3A2A0EEFAC09}"/>
              </a:ext>
            </a:extLst>
          </p:cNvPr>
          <p:cNvSpPr>
            <a:spLocks noChangeArrowheads="1"/>
          </p:cNvSpPr>
          <p:nvPr/>
        </p:nvSpPr>
        <p:spPr bwMode="auto">
          <a:xfrm>
            <a:off x="8575675" y="3187700"/>
            <a:ext cx="2997200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ru-RU" altLang="ru-RU" sz="800"/>
              <a:t>Шкаф управления и аварийные выключатели устанавливаются 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ru-RU" altLang="ru-RU" sz="800"/>
              <a:t>непосредственно на установке. </a:t>
            </a:r>
          </a:p>
        </p:txBody>
      </p:sp>
      <p:pic>
        <p:nvPicPr>
          <p:cNvPr id="3096" name="Рисунок 63">
            <a:extLst>
              <a:ext uri="{FF2B5EF4-FFF2-40B4-BE49-F238E27FC236}">
                <a16:creationId xmlns:a16="http://schemas.microsoft.com/office/drawing/2014/main" id="{3C6F91BF-5A4D-479C-9BC0-8CB42375857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362" r="14359"/>
          <a:stretch>
            <a:fillRect/>
          </a:stretch>
        </p:blipFill>
        <p:spPr bwMode="auto">
          <a:xfrm>
            <a:off x="8732838" y="3581400"/>
            <a:ext cx="887412" cy="1123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97" name="Рисунок 64">
            <a:extLst>
              <a:ext uri="{FF2B5EF4-FFF2-40B4-BE49-F238E27FC236}">
                <a16:creationId xmlns:a16="http://schemas.microsoft.com/office/drawing/2014/main" id="{53E1BB45-8B1A-47EA-9121-C13ECBA8047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36138" y="3640138"/>
            <a:ext cx="809625" cy="617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98" name="Рисунок 61">
            <a:extLst>
              <a:ext uri="{FF2B5EF4-FFF2-40B4-BE49-F238E27FC236}">
                <a16:creationId xmlns:a16="http://schemas.microsoft.com/office/drawing/2014/main" id="{5C1ED47A-C5F1-46C3-89A8-48A5F13C790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1759191">
            <a:off x="5195888" y="3295650"/>
            <a:ext cx="1500187" cy="1314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99" name="Прямоугольник 53">
            <a:extLst>
              <a:ext uri="{FF2B5EF4-FFF2-40B4-BE49-F238E27FC236}">
                <a16:creationId xmlns:a16="http://schemas.microsoft.com/office/drawing/2014/main" id="{3C173CF2-5F65-49A1-9728-34DCCD1FEB8E}"/>
              </a:ext>
            </a:extLst>
          </p:cNvPr>
          <p:cNvSpPr>
            <a:spLocks noChangeArrowheads="1"/>
          </p:cNvSpPr>
          <p:nvPr/>
        </p:nvSpPr>
        <p:spPr bwMode="auto">
          <a:xfrm>
            <a:off x="7482923" y="289481"/>
            <a:ext cx="3387241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ru-RU" altLang="ru-RU" sz="1800" b="1" dirty="0">
                <a:solidFill>
                  <a:srgbClr val="FF0000"/>
                </a:solidFill>
              </a:rPr>
              <a:t>В НАЛИЧИИ НА СКЛАДЕ</a:t>
            </a:r>
          </a:p>
        </p:txBody>
      </p:sp>
      <p:pic>
        <p:nvPicPr>
          <p:cNvPr id="3100" name="Picture 4">
            <a:extLst>
              <a:ext uri="{FF2B5EF4-FFF2-40B4-BE49-F238E27FC236}">
                <a16:creationId xmlns:a16="http://schemas.microsoft.com/office/drawing/2014/main" id="{5BBC693E-8C28-4359-8567-6498E50EABD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640"/>
          <a:stretch>
            <a:fillRect/>
          </a:stretch>
        </p:blipFill>
        <p:spPr bwMode="auto">
          <a:xfrm>
            <a:off x="11090275" y="244475"/>
            <a:ext cx="890588" cy="792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1421</TotalTime>
  <Words>363</Words>
  <Application>Microsoft Office PowerPoint</Application>
  <PresentationFormat>Широкоэкранный</PresentationFormat>
  <Paragraphs>29</Paragraphs>
  <Slides>2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</vt:i4>
      </vt:variant>
    </vt:vector>
  </HeadingPairs>
  <TitlesOfParts>
    <vt:vector size="6" baseType="lpstr">
      <vt:lpstr>Arial</vt:lpstr>
      <vt:lpstr>Calibri</vt:lpstr>
      <vt:lpstr>Calibri Light</vt:lpstr>
      <vt:lpstr>Тема Office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Зубов Вадим Александрович</dc:creator>
  <cp:lastModifiedBy>Зубов Вадим Александрович</cp:lastModifiedBy>
  <cp:revision>48</cp:revision>
  <cp:lastPrinted>2021-04-15T07:03:59Z</cp:lastPrinted>
  <dcterms:created xsi:type="dcterms:W3CDTF">2021-04-01T06:00:42Z</dcterms:created>
  <dcterms:modified xsi:type="dcterms:W3CDTF">2023-01-12T11:01:49Z</dcterms:modified>
</cp:coreProperties>
</file>